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8" r:id="rId6"/>
    <p:sldId id="300" r:id="rId7"/>
    <p:sldId id="301" r:id="rId8"/>
    <p:sldId id="302" r:id="rId9"/>
    <p:sldId id="277" r:id="rId10"/>
    <p:sldId id="303" r:id="rId11"/>
    <p:sldId id="282" r:id="rId12"/>
    <p:sldId id="272" r:id="rId13"/>
    <p:sldId id="304" r:id="rId14"/>
    <p:sldId id="305" r:id="rId15"/>
    <p:sldId id="287" r:id="rId16"/>
    <p:sldId id="306" r:id="rId17"/>
    <p:sldId id="307" r:id="rId18"/>
    <p:sldId id="308" r:id="rId19"/>
    <p:sldId id="309" r:id="rId20"/>
    <p:sldId id="310" r:id="rId21"/>
    <p:sldId id="299" r:id="rId22"/>
  </p:sldIdLst>
  <p:sldSz cx="12192000" cy="6858000"/>
  <p:notesSz cx="6858000" cy="9144000"/>
  <p:embeddedFontLst>
    <p:embeddedFont>
      <p:font typeface="Avenir Next LT Pro" panose="020B05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Speak Pro" panose="020B0504020101020102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7-424A-B7A1-23CA79CE6C0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B87-424A-B7A1-23CA79CE6C0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B87-424A-B7A1-23CA79CE6C0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7-424A-B7A1-23CA79CE6C0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7-424A-B7A1-23CA79CE6C05}"/>
              </c:ext>
            </c:extLst>
          </c:dPt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424A-B7A1-23CA79CE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9"/>
        <c:axId val="643702576"/>
        <c:axId val="643702904"/>
      </c:barChart>
      <c:catAx>
        <c:axId val="64370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904"/>
        <c:crosses val="autoZero"/>
        <c:auto val="1"/>
        <c:lblAlgn val="ctr"/>
        <c:lblOffset val="100"/>
        <c:noMultiLvlLbl val="0"/>
      </c:catAx>
      <c:valAx>
        <c:axId val="643702904"/>
        <c:scaling>
          <c:orientation val="minMax"/>
          <c:max val="500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57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786AED00-8EC6-8EA6-F8FB-E64C68389DC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524500" cy="41148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10/1/2023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Adult Income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10/1/2023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10/1/2023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10/1/2023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10/1/2023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10/1/2023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10/1/2023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Adult Income Prediction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412-0B55-0AD4-90E0-C35EA5B6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36F6-7302-DD1C-8506-10798A09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Z-score scaling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BC87F9-581B-4808-3AAB-6A5D68E24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82" y="3429000"/>
            <a:ext cx="4930421" cy="277479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114FF-15EA-F959-727C-FCDDE9097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8CB60-CD11-C2B9-1B30-BFE328FA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01A19-BF20-2229-2D2B-3230089D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594DB8-A8F9-71D1-B5D8-5D4972195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985173-9D61-83E5-A6FB-642B2EE204B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l="37052" t="18649" r="6230" b="24635"/>
          <a:stretch/>
        </p:blipFill>
        <p:spPr>
          <a:xfrm>
            <a:off x="6423996" y="3386138"/>
            <a:ext cx="4930421" cy="27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2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6DEE50B-E0CD-5D2D-8A72-634CB957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9B8FEF-4F3B-170F-511D-973C2417F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Polynomial features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E73FC3-D907-58C3-C265-FB4A6416E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Discretization continuous features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F91C626-7D3E-24CA-5E4E-F68BD4BD1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61039" y="3386138"/>
            <a:ext cx="4912746" cy="21540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701FA-E1F9-3A05-21E0-E6AB14D9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DC002-B088-B3F6-B033-6C46FDFE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F18901-51F5-2966-D053-375A62C397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E6E022-7A31-0DE8-2FF7-DC617102A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8800" y="3386138"/>
            <a:ext cx="4170265" cy="20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2295B8-7917-7D77-9B6D-A73E9EA1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16B60A-BE46-6980-202F-F88EB5A4805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0279A1-7689-72FE-7D7D-986196049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Considering AUC for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C0817-B72F-91F9-C204-04E22EFE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328D3-2618-2DB9-1039-6DED2587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88D4EB-E6D5-C4D7-1226-2FB9127D1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DBAFC8-FC3D-B4B0-72DE-D7A27489F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68165"/>
              </p:ext>
            </p:extLst>
          </p:nvPr>
        </p:nvGraphicFramePr>
        <p:xfrm>
          <a:off x="5231566" y="0"/>
          <a:ext cx="5231567" cy="6848168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588074">
                  <a:extLst>
                    <a:ext uri="{9D8B030D-6E8A-4147-A177-3AD203B41FA5}">
                      <a16:colId xmlns:a16="http://schemas.microsoft.com/office/drawing/2014/main" val="1889962955"/>
                    </a:ext>
                  </a:extLst>
                </a:gridCol>
                <a:gridCol w="1861732">
                  <a:extLst>
                    <a:ext uri="{9D8B030D-6E8A-4147-A177-3AD203B41FA5}">
                      <a16:colId xmlns:a16="http://schemas.microsoft.com/office/drawing/2014/main" val="2785079495"/>
                    </a:ext>
                  </a:extLst>
                </a:gridCol>
                <a:gridCol w="1781761">
                  <a:extLst>
                    <a:ext uri="{9D8B030D-6E8A-4147-A177-3AD203B41FA5}">
                      <a16:colId xmlns:a16="http://schemas.microsoft.com/office/drawing/2014/main" val="689699582"/>
                    </a:ext>
                  </a:extLst>
                </a:gridCol>
              </a:tblGrid>
              <a:tr h="161500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ROC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accuracy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9804229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-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Dummy classifier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15515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0.911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</a:t>
                      </a:r>
                      <a:r>
                        <a:rPr lang="en-US" sz="2400" kern="100">
                          <a:effectLst/>
                        </a:rPr>
                        <a:t>85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Logistic regression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282015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0.905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%85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K-nearest neighbor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662054"/>
                  </a:ext>
                </a:extLst>
              </a:tr>
              <a:tr h="49994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0.896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%85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Decision tree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6109722"/>
                  </a:ext>
                </a:extLst>
              </a:tr>
              <a:tr h="49994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0.926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</a:t>
                      </a:r>
                      <a:r>
                        <a:rPr lang="en-US" sz="2400" kern="100">
                          <a:effectLst/>
                        </a:rPr>
                        <a:t>86.7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AdaBoost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321352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0.929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</a:t>
                      </a:r>
                      <a:r>
                        <a:rPr lang="en-US" sz="2400" kern="100">
                          <a:effectLst/>
                        </a:rPr>
                        <a:t>86.7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Gradient Boosting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386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0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056BDC-4FD8-7F3B-5676-80E2F824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E01C68-6545-F2E3-0F85-96876851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The best model with the highest accuracy and generalization is </a:t>
            </a: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GBoost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with a maximum depth of 4 and a number of estimators equal to 250. </a:t>
            </a:r>
          </a:p>
          <a:p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AdaBoost model also achieved similar results.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0B334-AB22-E928-6E13-220F52F4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E9A2C-0325-7F61-AD1A-5119ED6A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4EB16C7-7870-D571-1BA2-B9DDCCE6A1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Gradient Boost Classifier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21099D-3755-6F75-03C6-D704219AF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9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AE2572-C882-D1EC-5B8D-72F755B1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95804-8354-CFCC-22AA-E3171F10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7A997-4117-3A29-48C3-54D291B6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017346-240E-AFC9-4B4E-2CAE3E12C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DFF6353-A34B-E0E4-E86D-7221FDC7B9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7060" b="1706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4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FA2657-AAD7-945A-BBAE-A1C16897BB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F319748-72B8-85FA-954C-01CF2B3F3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Scores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62314-4E4A-6C66-FD04-79B0A713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070D-42CB-6D3A-3FE4-23472A27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CA30440-61B2-8E2C-EA7B-777520706B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84C5BB6-0DFD-8948-CCF3-AB9ED77B3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764297"/>
              </p:ext>
            </p:extLst>
          </p:nvPr>
        </p:nvGraphicFramePr>
        <p:xfrm>
          <a:off x="1102658" y="837334"/>
          <a:ext cx="9614648" cy="196766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2403662">
                  <a:extLst>
                    <a:ext uri="{9D8B030D-6E8A-4147-A177-3AD203B41FA5}">
                      <a16:colId xmlns:a16="http://schemas.microsoft.com/office/drawing/2014/main" val="3146098371"/>
                    </a:ext>
                  </a:extLst>
                </a:gridCol>
                <a:gridCol w="2403662">
                  <a:extLst>
                    <a:ext uri="{9D8B030D-6E8A-4147-A177-3AD203B41FA5}">
                      <a16:colId xmlns:a16="http://schemas.microsoft.com/office/drawing/2014/main" val="3905927218"/>
                    </a:ext>
                  </a:extLst>
                </a:gridCol>
                <a:gridCol w="2403662">
                  <a:extLst>
                    <a:ext uri="{9D8B030D-6E8A-4147-A177-3AD203B41FA5}">
                      <a16:colId xmlns:a16="http://schemas.microsoft.com/office/drawing/2014/main" val="2598168071"/>
                    </a:ext>
                  </a:extLst>
                </a:gridCol>
                <a:gridCol w="2403662">
                  <a:extLst>
                    <a:ext uri="{9D8B030D-6E8A-4147-A177-3AD203B41FA5}">
                      <a16:colId xmlns:a16="http://schemas.microsoft.com/office/drawing/2014/main" val="3530695408"/>
                    </a:ext>
                  </a:extLst>
                </a:gridCol>
              </a:tblGrid>
              <a:tr h="62009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</a:rPr>
                        <a:t>auc</a:t>
                      </a:r>
                      <a:endParaRPr lang="en-US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precision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</a:rPr>
                        <a:t>recall</a:t>
                      </a:r>
                      <a:endParaRPr lang="en-US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accuracy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3186462"/>
                  </a:ext>
                </a:extLst>
              </a:tr>
              <a:tr h="131266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3200" kern="100" dirty="0">
                          <a:effectLst/>
                        </a:rPr>
                        <a:t>0.92619429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3200" kern="100" dirty="0">
                          <a:effectLst/>
                        </a:rPr>
                        <a:t>0.77977111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3200" kern="100" dirty="0">
                          <a:effectLst/>
                        </a:rPr>
                        <a:t>0.65548621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0.87488483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00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84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225140B-5C9F-C664-1067-6DC4ABF8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6F552-1409-5393-22F1-6B1154C7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0EA3E-4646-FE1D-ADFC-42FF72AD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B5251B-B85C-9748-45B9-7281BD50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39788"/>
            <a:ext cx="5157787" cy="914400"/>
          </a:xfrm>
        </p:spPr>
        <p:txBody>
          <a:bodyPr anchor="ctr"/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1413AF4-FEE4-C3FF-34E9-8269C0998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78427" y="3430588"/>
            <a:ext cx="3458308" cy="277336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2BF9FD6-FE1E-DE7D-39E4-A22E24B37E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3450" y="2516188"/>
            <a:ext cx="4625462" cy="368776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E9714F-A41E-5DB9-2F55-07830B7ED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18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 Godfather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 and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 rtl="1"/>
            <a:r>
              <a:rPr lang="en-US" sz="1800" dirty="0">
                <a:effectLst/>
                <a:ea typeface="Calibri" panose="020F0502020204030204" pitchFamily="34" charset="0"/>
                <a:cs typeface="Tajawal" panose="00000500000000000000" pitchFamily="2" charset="-78"/>
              </a:rPr>
              <a:t>Individuals income if they are below or above a certain threshold (50,000) based on several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2ACC9E-97B6-101E-7C87-8B52DFB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Adult Dataset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529B23E-FC52-97F2-8DDE-F33F9E231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876036"/>
              </p:ext>
            </p:extLst>
          </p:nvPr>
        </p:nvGraphicFramePr>
        <p:xfrm>
          <a:off x="6333566" y="837334"/>
          <a:ext cx="4450976" cy="5350202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625794">
                  <a:extLst>
                    <a:ext uri="{9D8B030D-6E8A-4147-A177-3AD203B41FA5}">
                      <a16:colId xmlns:a16="http://schemas.microsoft.com/office/drawing/2014/main" val="319258894"/>
                    </a:ext>
                  </a:extLst>
                </a:gridCol>
                <a:gridCol w="1876455">
                  <a:extLst>
                    <a:ext uri="{9D8B030D-6E8A-4147-A177-3AD203B41FA5}">
                      <a16:colId xmlns:a16="http://schemas.microsoft.com/office/drawing/2014/main" val="406042709"/>
                    </a:ext>
                  </a:extLst>
                </a:gridCol>
                <a:gridCol w="948727">
                  <a:extLst>
                    <a:ext uri="{9D8B030D-6E8A-4147-A177-3AD203B41FA5}">
                      <a16:colId xmlns:a16="http://schemas.microsoft.com/office/drawing/2014/main" val="97695738"/>
                    </a:ext>
                  </a:extLst>
                </a:gridCol>
              </a:tblGrid>
              <a:tr h="37736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Type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Id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1207725798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Age</a:t>
                      </a:r>
                      <a:endParaRPr lang="en-US" sz="16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2221889172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b="1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workclass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412597660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fnlwgt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246837487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education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622773316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education_num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1600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654659287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martial_status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503040522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occupation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730231862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relationship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1479723414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race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1758428828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sex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4111820106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capital_gain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910811325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capital_loss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993945756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hours_per_week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524545495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</a:rPr>
                        <a:t>categorical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native country</a:t>
                      </a:r>
                      <a:endParaRPr lang="en-US" sz="16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1293332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7DA08-2EDB-1370-6DE3-1824CA3C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B2368-55F3-083A-B86D-3237FB81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4DD79D9-F774-C279-0B55-AA5724465C7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UCI, about 49000 samples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D0595A-4C57-715D-83B6-CC0CCFFEC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4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5D967-80D4-5099-12C2-4B69435B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B9F5-EA8A-1009-1FC9-5204C148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103ED4-0375-0C8D-EDBB-FBFB6A10E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FDCD05E-9798-3A30-D257-1821859366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63" b="2249"/>
          <a:stretch/>
        </p:blipFill>
        <p:spPr>
          <a:xfrm>
            <a:off x="0" y="732686"/>
            <a:ext cx="12192000" cy="6125314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B2B90E2-F2F1-C790-BB69-0D55E61D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30" y="170866"/>
            <a:ext cx="10813022" cy="561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Boxplot for Numerical</a:t>
            </a:r>
          </a:p>
        </p:txBody>
      </p:sp>
    </p:spTree>
    <p:extLst>
      <p:ext uri="{BB962C8B-B14F-4D97-AF65-F5344CB8AC3E}">
        <p14:creationId xmlns:p14="http://schemas.microsoft.com/office/powerpoint/2010/main" val="38996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4815-574C-8CDA-5041-0992CEC0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"/>
            <a:ext cx="10330548" cy="11662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Pie Chart for Categorical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03EB7-AD81-C381-64DD-53BB4116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3C120-8A83-D3B7-D078-89FE02F5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A31FA-4648-D9D9-A4C2-744D86D100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AF5EE0C-A3EF-F5B7-1470-79E83096E0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644" r="2528" b="98"/>
          <a:stretch/>
        </p:blipFill>
        <p:spPr>
          <a:xfrm>
            <a:off x="-1" y="1166227"/>
            <a:ext cx="12192001" cy="5691774"/>
          </a:xfrm>
        </p:spPr>
      </p:pic>
    </p:spTree>
    <p:extLst>
      <p:ext uri="{BB962C8B-B14F-4D97-AF65-F5344CB8AC3E}">
        <p14:creationId xmlns:p14="http://schemas.microsoft.com/office/powerpoint/2010/main" val="8650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FDA5C90-82A3-7EB9-CC64-70329763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F1B25-4392-ACCE-0701-8FA709D8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64ED-B4E5-9A7A-6221-6ECE52BF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C67450-40E2-E636-4DEC-28B289F585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50A492-9A77-A052-FCB0-42255A3F5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Correlations for Numerical and Target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150F5B5-DF46-445A-7C36-12DA428ED209}"/>
              </a:ext>
            </a:extLst>
          </p:cNvPr>
          <p:cNvPicPr>
            <a:picLocks noGrp="1" noChangeAspect="1"/>
          </p:cNvPicPr>
          <p:nvPr>
            <p:ph sz="half" idx="17"/>
          </p:nvPr>
        </p:nvPicPr>
        <p:blipFill>
          <a:blip r:embed="rId2"/>
          <a:stretch>
            <a:fillRect/>
          </a:stretch>
        </p:blipFill>
        <p:spPr>
          <a:xfrm>
            <a:off x="0" y="1963271"/>
            <a:ext cx="5822050" cy="4894729"/>
          </a:xfr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A4E3B8F-4C19-3375-89AD-A7FE16658231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numerical features have low correlation with each other.    </a:t>
            </a:r>
          </a:p>
          <a:p>
            <a:pPr algn="l"/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fnlwgt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feature has low correlation with the target.</a:t>
            </a:r>
          </a:p>
        </p:txBody>
      </p:sp>
    </p:spTree>
    <p:extLst>
      <p:ext uri="{BB962C8B-B14F-4D97-AF65-F5344CB8AC3E}">
        <p14:creationId xmlns:p14="http://schemas.microsoft.com/office/powerpoint/2010/main" val="58553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Aage</a:t>
            </a:r>
            <a:r>
              <a:rPr lang="en-US" dirty="0"/>
              <a:t> Feature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2773258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age increase,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incom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does. so there is a positive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relatrion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between age and target.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587581"/>
          </a:xfrm>
        </p:spPr>
        <p:txBody>
          <a:bodyPr/>
          <a:lstStyle/>
          <a:p>
            <a:r>
              <a:rPr lang="en-US" dirty="0"/>
              <a:t>Histogram</a:t>
            </a:r>
          </a:p>
        </p:txBody>
      </p:sp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17331FE7-F462-4B22-B38A-2DC8F54AB0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404110"/>
              </p:ext>
            </p:extLst>
          </p:nvPr>
        </p:nvGraphicFramePr>
        <p:xfrm>
          <a:off x="6224784" y="2179306"/>
          <a:ext cx="5157787" cy="368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4167635" cy="2773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fnlwgt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similar variance for target classes which means it is not useful to make prediction.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Fraction = </a:t>
            </a:r>
            <a:r>
              <a:rPr lang="en-US" sz="20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1.07817</a:t>
            </a:r>
            <a:endParaRPr lang="en-US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FC9E5EA-238A-2285-C82A-A50C500338C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5647766" y="1780472"/>
            <a:ext cx="5435818" cy="4048747"/>
          </a:xfr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documentManagement/types"/>
    <ds:schemaRef ds:uri="71af3243-3dd4-4a8d-8c0d-dd76da1f02a5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85</TotalTime>
  <Words>353</Words>
  <Application>Microsoft Office PowerPoint</Application>
  <PresentationFormat>Widescreen</PresentationFormat>
  <Paragraphs>155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Avenir Next LT Pro</vt:lpstr>
      <vt:lpstr>Speak Pro</vt:lpstr>
      <vt:lpstr>Consolas</vt:lpstr>
      <vt:lpstr>Calibri</vt:lpstr>
      <vt:lpstr>Arial</vt:lpstr>
      <vt:lpstr>Office Theme</vt:lpstr>
      <vt:lpstr>Adult Income Prediction</vt:lpstr>
      <vt:lpstr>Data Exploration and Visualization</vt:lpstr>
      <vt:lpstr>Adult Dataset</vt:lpstr>
      <vt:lpstr>Boxplot for Numerical</vt:lpstr>
      <vt:lpstr>Pie Chart for Categorical</vt:lpstr>
      <vt:lpstr>Data Mining</vt:lpstr>
      <vt:lpstr>Correlations</vt:lpstr>
      <vt:lpstr>Aage Feature</vt:lpstr>
      <vt:lpstr>Final Weight</vt:lpstr>
      <vt:lpstr>Preprocessing</vt:lpstr>
      <vt:lpstr>Feature Extraction</vt:lpstr>
      <vt:lpstr>Training</vt:lpstr>
      <vt:lpstr>Experiments</vt:lpstr>
      <vt:lpstr>The Best Model</vt:lpstr>
      <vt:lpstr>Testing</vt:lpstr>
      <vt:lpstr>Testing Scores</vt:lpstr>
      <vt:lpstr>ROC Curve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Adult Income Prediction</dc:title>
  <dc:creator>Nabil Ghosn</dc:creator>
  <cp:lastModifiedBy>Nabil Ghosn</cp:lastModifiedBy>
  <cp:revision>3</cp:revision>
  <dcterms:created xsi:type="dcterms:W3CDTF">2023-06-17T21:45:21Z</dcterms:created>
  <dcterms:modified xsi:type="dcterms:W3CDTF">2023-10-01T17:30:19Z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